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  <p:sldMasterId id="2147483764" r:id="rId2"/>
  </p:sldMasterIdLst>
  <p:notesMasterIdLst>
    <p:notesMasterId r:id="rId58"/>
  </p:notesMasterIdLst>
  <p:handoutMasterIdLst>
    <p:handoutMasterId r:id="rId59"/>
  </p:handoutMasterIdLst>
  <p:sldIdLst>
    <p:sldId id="319" r:id="rId3"/>
    <p:sldId id="257" r:id="rId4"/>
    <p:sldId id="476" r:id="rId5"/>
    <p:sldId id="742" r:id="rId6"/>
    <p:sldId id="743" r:id="rId7"/>
    <p:sldId id="744" r:id="rId8"/>
    <p:sldId id="745" r:id="rId9"/>
    <p:sldId id="741" r:id="rId10"/>
    <p:sldId id="746" r:id="rId11"/>
    <p:sldId id="718" r:id="rId12"/>
    <p:sldId id="586" r:id="rId13"/>
    <p:sldId id="748" r:id="rId14"/>
    <p:sldId id="719" r:id="rId15"/>
    <p:sldId id="720" r:id="rId16"/>
    <p:sldId id="683" r:id="rId17"/>
    <p:sldId id="721" r:id="rId18"/>
    <p:sldId id="722" r:id="rId19"/>
    <p:sldId id="723" r:id="rId20"/>
    <p:sldId id="645" r:id="rId21"/>
    <p:sldId id="687" r:id="rId22"/>
    <p:sldId id="688" r:id="rId23"/>
    <p:sldId id="646" r:id="rId24"/>
    <p:sldId id="724" r:id="rId25"/>
    <p:sldId id="647" r:id="rId26"/>
    <p:sldId id="691" r:id="rId27"/>
    <p:sldId id="725" r:id="rId28"/>
    <p:sldId id="587" r:id="rId29"/>
    <p:sldId id="726" r:id="rId30"/>
    <p:sldId id="727" r:id="rId31"/>
    <p:sldId id="728" r:id="rId32"/>
    <p:sldId id="648" r:id="rId33"/>
    <p:sldId id="729" r:id="rId34"/>
    <p:sldId id="649" r:id="rId35"/>
    <p:sldId id="730" r:id="rId36"/>
    <p:sldId id="393" r:id="rId37"/>
    <p:sldId id="731" r:id="rId38"/>
    <p:sldId id="588" r:id="rId39"/>
    <p:sldId id="589" r:id="rId40"/>
    <p:sldId id="590" r:id="rId41"/>
    <p:sldId id="732" r:id="rId42"/>
    <p:sldId id="733" r:id="rId43"/>
    <p:sldId id="700" r:id="rId44"/>
    <p:sldId id="734" r:id="rId45"/>
    <p:sldId id="735" r:id="rId46"/>
    <p:sldId id="395" r:id="rId47"/>
    <p:sldId id="703" r:id="rId48"/>
    <p:sldId id="737" r:id="rId49"/>
    <p:sldId id="591" r:id="rId50"/>
    <p:sldId id="749" r:id="rId51"/>
    <p:sldId id="750" r:id="rId52"/>
    <p:sldId id="753" r:id="rId53"/>
    <p:sldId id="751" r:id="rId54"/>
    <p:sldId id="752" r:id="rId55"/>
    <p:sldId id="580" r:id="rId56"/>
    <p:sldId id="75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0DDF29-4D95-4654-99C5-B09480E31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E2BEA4-DFC9-4916-9296-155A84708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27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F21B6A-178A-4573-B872-1B6EC58E2FA6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13766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830ABE-C34D-4D26-A3B4-CBA7F7D4CDD7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4156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1C9F5A-FAF9-49AA-B5C9-D1B1F96D14A4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7910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722E2C-782B-4E30-BB20-DE12A1E944C5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6609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458F23-A47B-468F-92A0-ACE5780A32E7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8586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6919E2-59FC-4FB9-8F38-4AD675AAAFB7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7035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5FFE9-4459-4729-AE64-A468A49C2B62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5000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798E7A-D7A6-4FE0-97CC-CCD7EA1A6EEC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0738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AD0470-7052-44A6-BD04-15CC81698C5E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66325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894DF-9365-43F1-AA97-9F35D30B8442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14145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45EA6-9E9B-40EF-BB0C-937961CA7EA9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4987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272547-9197-4871-B06C-C3DC379B23C9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5997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7CFE37-2D8E-48DD-ABED-25DF1AAD289D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67287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AC887-C531-4BD8-ABA8-69E9E66FB700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5967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45C7AB-4F16-4421-918C-07F27555616B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96781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29090C-1283-479D-B908-2D0C18F50DAB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9985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E9FD44-EB81-4EBB-8D22-02C4E2C57FA0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06794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ABC2E8-44ED-400B-8121-2DD9D39C13DB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73124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C7B500-E7CD-439E-ABE4-58AEF9312DCC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535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EAD0D5-51FB-469A-9EE2-1945A09FFFD4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6134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C2AB57-D73F-4038-B733-F18953FEF15F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6742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0635A1-EEA2-4F5B-838B-2C3F6C0899BE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1989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4EC78-3F41-4640-8ADD-6F9389C74459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9160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3D1C94-F6BB-4523-BF76-22F17A087C71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93789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70C1D8-4793-42B7-9E88-5E7D3EB2343B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70177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FCE298-8E09-47A5-B639-D7CACD83B770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60093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790006-A65F-40CD-8A17-019F5A60441C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32646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961CE1-8238-4A9D-81CF-7F103E3AC823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78163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B07922-CB59-4E7B-98C4-4B4CBD8A551E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1797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18AB86-436D-4D8C-BBE3-0AC1F827E940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29472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0BE19C-2EC2-41D2-A978-087F3E7642CC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23463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C89A41-43ED-4565-9DE0-DB2815265A40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58926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E37B02-5244-45F6-A12A-1366D3D92D81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1150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FBC656-07E2-4FEA-8B81-F3B985502890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41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F2DF1E-17ED-4736-9C85-1142CF9FFDA8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174101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200C12-3BC3-4654-B5C0-2C754466C0AD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41186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26745-DA06-4C16-BE12-30038D066A3B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79245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5F5ABD-C61D-4587-9F58-319DB380B2AB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783858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A7A8B-B70F-4B31-976D-C2DCAF6ED854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57234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6B664B-B6C6-4AB0-A963-7216FDE1E8F9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2849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603C1-DD2B-4563-8C13-E792A406F050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14359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37708D-F410-435D-BA15-05CA9FFC33CC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117258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8B21E1-63DA-4170-B6E5-29D84FF63870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727722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AD88FD-3505-4DC8-AB88-E2352EF6D297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1353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87E62D-299A-48FF-8526-85CE6C938ECE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27426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CA078-1C9E-444F-954E-97E81E95A364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55114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C1775E-8F17-49C6-835E-18693CD0A331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830576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975937-8EFC-4446-A0FA-827B9F56D9C9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359068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9532E-138C-4F74-8DA1-BD1614BEAB69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983841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850A38-AAC3-4875-99CC-2119ED82126B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378380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1903CE-A9D2-44AB-B1C2-6A0E54C39DED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1510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C063F6-899F-4278-B7DE-6C0CA7B8EB74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9892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88018F-3E27-468A-9764-015D2FC89FC2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0118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D0BBF-9DF7-407F-9035-496D1B395A98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8411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7F0F2B-F38D-4B26-9B26-3E61F204E84B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343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C41F-663D-491A-B37F-284C9CCD5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0033-81D8-4FDE-B339-4C02E26348B4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92C9-A43E-4669-90AF-2BCC513B2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4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B6F2-8341-40C2-AA90-CF3A90CC3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Linux+ Guide to Linux Certification, Second Edition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864E74-2D49-4BFD-B6B8-E5BF419D18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75A2F-EA0F-4635-93D8-8B97B2DC1E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35620E-079D-4A27-A530-C6C068187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E0FDB9-9EF8-43A8-B15D-9BD456ED3F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6E736E-5A7A-4542-94C7-196231DAD2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46AAF8-A21B-4B6F-B59E-E2A54DE39F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B67751-4D42-48C5-AB1E-B4DA3E570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CF46B3-620B-4C64-9F4A-4912E838F8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6D7F-CCB8-46D3-8C81-E2BF2C9C2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0A4D70-99C0-4917-8F3D-CA3254A13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24E2C6-4047-403A-B78C-AAEA00DB69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C95DEC-002E-466F-BD07-02F15E8B24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0387-46B7-421C-8B05-4B5EDA26A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7F6-F9A7-415E-A03F-180433A1D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4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4541-6EE6-4B5B-8619-FAF4EF8F09D8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E288-70E7-46A9-9BAC-56BFCF8B6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BAFE-8C2F-4E88-82F9-003954C1EC9C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84F9-191A-4EB6-840A-0D14A1A48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6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3995-AA88-4C4E-9881-0FE390E59BA2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C0E30-B9D7-44FD-962C-C392DA7E9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3F90-9B34-484D-AE95-E15BCC97E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7BD0-8550-4A3D-82B5-E86A43E76441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B799-F82C-4F58-923C-6474E4491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6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26BE9E-AE56-434F-8199-169EA62E421C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B7425B-65B6-4B12-80E5-16CE9F101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42" r:id="rId5"/>
    <p:sldLayoutId id="2147483743" r:id="rId6"/>
    <p:sldLayoutId id="2147483744" r:id="rId7"/>
    <p:sldLayoutId id="2147483762" r:id="rId8"/>
    <p:sldLayoutId id="2147483745" r:id="rId9"/>
    <p:sldLayoutId id="2147483746" r:id="rId10"/>
    <p:sldLayoutId id="21474837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dirty="0" smtClean="0"/>
              <a:t>MCTS Guide to Microsoft Windows 7</a:t>
            </a:r>
            <a:r>
              <a:rPr lang="en-US" dirty="0" smtClean="0"/>
              <a:t>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4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Managing Disks</a:t>
            </a:r>
          </a:p>
        </p:txBody>
      </p:sp>
      <p:pic>
        <p:nvPicPr>
          <p:cNvPr id="20484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 Partition Table (GPT)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Hardware capacity has grown and technology has improved</a:t>
            </a:r>
          </a:p>
          <a:p>
            <a:r>
              <a:rPr lang="en-US" smtClean="0"/>
              <a:t>GUID Partition Table (GPT)</a:t>
            </a:r>
          </a:p>
          <a:p>
            <a:pPr lvl="1"/>
            <a:r>
              <a:rPr lang="en-US" smtClean="0"/>
              <a:t>Replacement for MBR specifications</a:t>
            </a:r>
          </a:p>
          <a:p>
            <a:r>
              <a:rPr lang="en-US" smtClean="0"/>
              <a:t>Partitions of a GPT disk are each identified with a unique coded label called a GUID (Globally Unique Identifier)</a:t>
            </a:r>
          </a:p>
          <a:p>
            <a:r>
              <a:rPr lang="en-US" smtClean="0"/>
              <a:t>Only computers designed with EFI/UEFI firmware running the 64-bit Editions of Windows 7 can boot from a disk drive using the GPT partition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02F66-EEF0-4C86-9870-4D9FA9AEAB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Disk Partitions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Empty space on the drive can be organized using two different methods in Windows 7:</a:t>
            </a:r>
          </a:p>
          <a:p>
            <a:pPr lvl="1"/>
            <a:r>
              <a:rPr lang="en-US" smtClean="0"/>
              <a:t>Basic disk storage</a:t>
            </a:r>
          </a:p>
          <a:p>
            <a:pPr lvl="1"/>
            <a:r>
              <a:rPr lang="en-US" smtClean="0"/>
              <a:t>Dynamic disk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C78B2-31FB-45F3-947A-8C84C01674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Disk Storage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disk</a:t>
            </a:r>
          </a:p>
          <a:p>
            <a:pPr lvl="1"/>
            <a:r>
              <a:rPr lang="en-US" smtClean="0"/>
              <a:t>Hard disk initialized to use basic storage technology</a:t>
            </a:r>
          </a:p>
          <a:p>
            <a:r>
              <a:rPr lang="en-US" smtClean="0"/>
              <a:t>Basic disk storage</a:t>
            </a:r>
          </a:p>
          <a:p>
            <a:pPr lvl="1"/>
            <a:r>
              <a:rPr lang="en-US" smtClean="0"/>
              <a:t>Simple means to logically organize disk space</a:t>
            </a:r>
          </a:p>
          <a:p>
            <a:r>
              <a:rPr lang="en-US" smtClean="0"/>
              <a:t>Basic disk can have its space organized into one or more defined areas of storage called partitions</a:t>
            </a:r>
          </a:p>
          <a:p>
            <a:pPr lvl="1"/>
            <a:r>
              <a:rPr lang="en-US" smtClean="0"/>
              <a:t>Partition is identified by size and type of data it holds</a:t>
            </a:r>
          </a:p>
          <a:p>
            <a:r>
              <a:rPr lang="en-US" smtClean="0"/>
              <a:t>Partition information is stored in the partition table of the MBR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C679-F719-448C-B926-A03E4E3F2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Disk Storage (cont'd.)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partition</a:t>
            </a:r>
          </a:p>
          <a:p>
            <a:pPr lvl="1"/>
            <a:r>
              <a:rPr lang="en-US" smtClean="0"/>
              <a:t>Stores files that are used to load an operating system</a:t>
            </a:r>
          </a:p>
          <a:p>
            <a:pPr lvl="1"/>
            <a:r>
              <a:rPr lang="en-US" smtClean="0"/>
              <a:t>Active partition</a:t>
            </a:r>
          </a:p>
          <a:p>
            <a:pPr lvl="2"/>
            <a:r>
              <a:rPr lang="en-US" smtClean="0"/>
              <a:t>Capable of starting an operating system</a:t>
            </a:r>
          </a:p>
          <a:p>
            <a:pPr lvl="2"/>
            <a:r>
              <a:rPr lang="en-US" smtClean="0"/>
              <a:t>Each disk can have one active primary partition</a:t>
            </a:r>
          </a:p>
          <a:p>
            <a:r>
              <a:rPr lang="en-US" smtClean="0"/>
              <a:t>Extended partition</a:t>
            </a:r>
          </a:p>
          <a:p>
            <a:pPr lvl="1"/>
            <a:r>
              <a:rPr lang="en-US" smtClean="0"/>
              <a:t>Takes the place of one of the primary partitions that can be created on the basic disk</a:t>
            </a:r>
          </a:p>
          <a:p>
            <a:pPr lvl="1"/>
            <a:r>
              <a:rPr lang="en-US" smtClean="0"/>
              <a:t>No drive letter or folder path assigned to it</a:t>
            </a:r>
          </a:p>
          <a:p>
            <a:pPr lvl="1"/>
            <a:r>
              <a:rPr lang="en-US" smtClean="0"/>
              <a:t>Reserves space for and holds logical partitions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C7821-ECCC-48FC-B404-2C938732EC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Disk Storage (cont'd.)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Logical partition</a:t>
            </a:r>
          </a:p>
          <a:p>
            <a:pPr lvl="1"/>
            <a:r>
              <a:rPr lang="en-US" smtClean="0"/>
              <a:t>Can only be created using the free space inside an extended partition</a:t>
            </a:r>
          </a:p>
          <a:p>
            <a:pPr lvl="1"/>
            <a:r>
              <a:rPr lang="en-US" smtClean="0"/>
              <a:t>Can be formatted using a file system to store files</a:t>
            </a:r>
          </a:p>
          <a:p>
            <a:pPr lvl="1"/>
            <a:r>
              <a:rPr lang="en-US" smtClean="0"/>
              <a:t>Drive letters can be assigned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F26FE-0B98-4727-AC7F-9BD848E821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Disk Storage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Dynamic disk</a:t>
            </a:r>
          </a:p>
          <a:p>
            <a:pPr lvl="1"/>
            <a:r>
              <a:rPr lang="en-US" smtClean="0"/>
              <a:t>Hard disk initialized to use dynamic storage</a:t>
            </a:r>
          </a:p>
          <a:p>
            <a:r>
              <a:rPr lang="en-US" smtClean="0"/>
              <a:t>Dynamic disk storage</a:t>
            </a:r>
          </a:p>
          <a:p>
            <a:pPr lvl="1"/>
            <a:r>
              <a:rPr lang="en-US" smtClean="0"/>
              <a:t>Provides the flexibility to logically organize disk space across one or more disk drives</a:t>
            </a:r>
          </a:p>
          <a:p>
            <a:pPr lvl="1"/>
            <a:r>
              <a:rPr lang="en-US" smtClean="0"/>
              <a:t>First introduced with Windows 2000</a:t>
            </a:r>
          </a:p>
          <a:p>
            <a:r>
              <a:rPr lang="en-US" smtClean="0"/>
              <a:t>On dynamic disks</a:t>
            </a:r>
          </a:p>
          <a:p>
            <a:pPr lvl="1"/>
            <a:r>
              <a:rPr lang="en-US" smtClean="0"/>
              <a:t>Blocks of space are called volumes</a:t>
            </a:r>
          </a:p>
          <a:p>
            <a:pPr lvl="2"/>
            <a:r>
              <a:rPr lang="en-US" smtClean="0"/>
              <a:t>Details about the volumes are stored in a hidden database on the dynamic disk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6175-8201-4E83-86D3-3AA0F0257BB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Disk Storage (cont'd.)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Dynamic disk technology is not appropriate for removable disk storage</a:t>
            </a:r>
          </a:p>
          <a:p>
            <a:pPr lvl="1"/>
            <a:r>
              <a:rPr lang="en-US" smtClean="0"/>
              <a:t>A dynamic volume must be aware of the other dynamic volumes on the computer</a:t>
            </a:r>
          </a:p>
          <a:p>
            <a:r>
              <a:rPr lang="en-US" smtClean="0"/>
              <a:t>Simple volume</a:t>
            </a:r>
          </a:p>
          <a:p>
            <a:pPr lvl="1"/>
            <a:r>
              <a:rPr lang="en-US" smtClean="0"/>
              <a:t>Exists on just a single dynamic disk</a:t>
            </a:r>
          </a:p>
          <a:p>
            <a:pPr lvl="1"/>
            <a:r>
              <a:rPr lang="en-US" smtClean="0"/>
              <a:t>Is not fault tolerant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350B1-01E3-4905-AC32-3967898F46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Disk Storage (cont'd.)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Spanned volume</a:t>
            </a:r>
          </a:p>
          <a:p>
            <a:pPr lvl="1"/>
            <a:r>
              <a:rPr lang="en-US" smtClean="0"/>
              <a:t>Exists on two or more dynamic disks</a:t>
            </a:r>
          </a:p>
          <a:p>
            <a:pPr lvl="1"/>
            <a:r>
              <a:rPr lang="en-US" smtClean="0"/>
              <a:t>Links blocks of space from multiple dynamic disks</a:t>
            </a:r>
          </a:p>
          <a:p>
            <a:pPr lvl="1"/>
            <a:r>
              <a:rPr lang="en-US" smtClean="0"/>
              <a:t>Not fault tolerant</a:t>
            </a:r>
          </a:p>
          <a:p>
            <a:r>
              <a:rPr lang="en-US" smtClean="0"/>
              <a:t>Striped volume</a:t>
            </a:r>
          </a:p>
          <a:p>
            <a:pPr lvl="1"/>
            <a:r>
              <a:rPr lang="en-US" smtClean="0"/>
              <a:t>Minimum of two dynamic disks, maximum of 32</a:t>
            </a:r>
          </a:p>
          <a:p>
            <a:pPr lvl="1"/>
            <a:r>
              <a:rPr lang="en-US" smtClean="0"/>
              <a:t>Links blocks of space from multiple dynamic disks</a:t>
            </a:r>
          </a:p>
          <a:p>
            <a:pPr lvl="1"/>
            <a:r>
              <a:rPr lang="en-US" smtClean="0"/>
              <a:t>Striped volume is a RAID 0 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8A441-E553-462D-85FF-6F77B24E91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Disk Storage (cont'd.)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Mirrored dynamic volume</a:t>
            </a:r>
          </a:p>
          <a:p>
            <a:pPr lvl="1"/>
            <a:r>
              <a:rPr lang="en-US" smtClean="0"/>
              <a:t>Can only be created with two dynamic disks</a:t>
            </a:r>
          </a:p>
          <a:p>
            <a:pPr lvl="1"/>
            <a:r>
              <a:rPr lang="en-US" smtClean="0"/>
              <a:t>Block of space on one dynamic disk must be matched to an identically sized block of space</a:t>
            </a:r>
          </a:p>
          <a:p>
            <a:pPr lvl="2"/>
            <a:r>
              <a:rPr lang="en-US" smtClean="0"/>
              <a:t>On a second dynamic disk</a:t>
            </a:r>
          </a:p>
          <a:p>
            <a:pPr lvl="1"/>
            <a:r>
              <a:rPr lang="en-US" smtClean="0"/>
              <a:t>Redundant Array of Independent Disks (RAID) 1</a:t>
            </a:r>
          </a:p>
          <a:p>
            <a:pPr lvl="1"/>
            <a:r>
              <a:rPr lang="en-US" smtClean="0"/>
              <a:t>Fault tolerant</a:t>
            </a:r>
          </a:p>
          <a:p>
            <a:r>
              <a:rPr lang="en-US" smtClean="0"/>
              <a:t>RAID 5 dynamic volume</a:t>
            </a:r>
          </a:p>
          <a:p>
            <a:pPr lvl="1"/>
            <a:r>
              <a:rPr lang="en-US" smtClean="0"/>
              <a:t>Can only be created with three or more dynamic disks</a:t>
            </a:r>
          </a:p>
          <a:p>
            <a:pPr lvl="1"/>
            <a:r>
              <a:rPr lang="en-US" smtClean="0"/>
              <a:t>Fault tolerant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E0A3C-D96D-45D5-B288-5719B3ABF0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Management Tools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tools</a:t>
            </a:r>
          </a:p>
          <a:p>
            <a:pPr lvl="1"/>
            <a:r>
              <a:rPr lang="en-US" smtClean="0"/>
              <a:t>Disk Management</a:t>
            </a:r>
          </a:p>
          <a:p>
            <a:pPr lvl="1"/>
            <a:r>
              <a:rPr lang="en-US" smtClean="0"/>
              <a:t>DiskPart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D258-5C23-4D57-91A6-803FAD5A072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common disk technology and related partition styles</a:t>
            </a:r>
          </a:p>
          <a:p>
            <a:r>
              <a:rPr lang="en-US" dirty="0" smtClean="0"/>
              <a:t>Understand basic and dynamic disk storage technology</a:t>
            </a:r>
          </a:p>
          <a:p>
            <a:r>
              <a:rPr lang="en-US" dirty="0" smtClean="0"/>
              <a:t>Understand typical disk management tools and tasks</a:t>
            </a:r>
          </a:p>
          <a:p>
            <a:r>
              <a:rPr lang="en-US" dirty="0" smtClean="0"/>
              <a:t>Understand partition and volume management </a:t>
            </a:r>
          </a:p>
          <a:p>
            <a:r>
              <a:rPr lang="en-US" dirty="0" smtClean="0"/>
              <a:t>Understand VHD disk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F81-3E0F-426D-A209-2F7C0A63E8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Disk Management console</a:t>
            </a:r>
          </a:p>
          <a:p>
            <a:pPr lvl="1"/>
            <a:r>
              <a:rPr lang="en-US" smtClean="0"/>
              <a:t>MMC console snap-in</a:t>
            </a:r>
          </a:p>
          <a:p>
            <a:pPr lvl="1"/>
            <a:r>
              <a:rPr lang="en-US" smtClean="0"/>
              <a:t>Part of the Computer Management utility</a:t>
            </a:r>
          </a:p>
          <a:p>
            <a:pPr lvl="1"/>
            <a:r>
              <a:rPr lang="en-US" smtClean="0"/>
              <a:t>Provides a graphical interface</a:t>
            </a:r>
          </a:p>
          <a:p>
            <a:pPr lvl="2"/>
            <a:r>
              <a:rPr lang="en-US" smtClean="0"/>
              <a:t>Allows a member of the Administrators group to observe and make changes to the computer’s disk configuration</a:t>
            </a:r>
          </a:p>
          <a:p>
            <a:pPr lvl="1"/>
            <a:r>
              <a:rPr lang="en-US" smtClean="0"/>
              <a:t>Allows changes to be made interactively</a:t>
            </a:r>
          </a:p>
          <a:p>
            <a:pPr lvl="2"/>
            <a:r>
              <a:rPr lang="en-US" smtClean="0"/>
              <a:t>Usually takes effect immediately without restart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05EBA-A119-42A1-BE56-43EB2E90E6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Management </a:t>
            </a:r>
            <a:r>
              <a:rPr lang="en-US" dirty="0" smtClean="0"/>
              <a:t>Screen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8B96-24FE-4326-89C8-F7A851AE9A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83659"/>
            <a:ext cx="6842449" cy="525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DiskPart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Command-line tool</a:t>
            </a:r>
          </a:p>
          <a:p>
            <a:pPr lvl="1"/>
            <a:r>
              <a:rPr lang="en-US" smtClean="0"/>
              <a:t>Allows disk and volume operations to be performed:</a:t>
            </a:r>
          </a:p>
          <a:p>
            <a:pPr lvl="2"/>
            <a:r>
              <a:rPr lang="en-US" smtClean="0"/>
              <a:t>From a text-based screen interactively</a:t>
            </a:r>
          </a:p>
          <a:p>
            <a:pPr lvl="2"/>
            <a:r>
              <a:rPr lang="en-US" smtClean="0"/>
              <a:t>From a scripted file</a:t>
            </a:r>
          </a:p>
          <a:p>
            <a:r>
              <a:rPr lang="en-US" smtClean="0"/>
              <a:t>Operations are driven by a sequence of commands</a:t>
            </a:r>
          </a:p>
          <a:p>
            <a:pPr lvl="1"/>
            <a:r>
              <a:rPr lang="en-US" smtClean="0"/>
              <a:t>Each command has object to focus its action on</a:t>
            </a:r>
          </a:p>
          <a:p>
            <a:r>
              <a:rPr lang="en-US" smtClean="0"/>
              <a:t>Commands can execute:</a:t>
            </a:r>
          </a:p>
          <a:p>
            <a:pPr lvl="1"/>
            <a:r>
              <a:rPr lang="en-US" smtClean="0"/>
              <a:t>As part of a scheduled task</a:t>
            </a:r>
          </a:p>
          <a:p>
            <a:pPr lvl="1"/>
            <a:r>
              <a:rPr lang="en-US" smtClean="0"/>
              <a:t>As an automated response on the local computer or remotely on another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5DD6E-18B9-4961-B9C4-ADFACEE31F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DiskPart</a:t>
            </a:r>
            <a:r>
              <a:rPr lang="en-US" dirty="0" smtClean="0"/>
              <a:t> </a:t>
            </a:r>
            <a:r>
              <a:rPr lang="en-US" dirty="0" smtClean="0"/>
              <a:t>Command Line Window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47248-6125-4E5F-8B03-F0B143E012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1676400"/>
            <a:ext cx="8734245" cy="4399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Management Tasks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Major activities for proper disk administration include:</a:t>
            </a:r>
          </a:p>
          <a:p>
            <a:pPr lvl="1"/>
            <a:r>
              <a:rPr lang="en-US" smtClean="0"/>
              <a:t>Preparing hard disks</a:t>
            </a:r>
          </a:p>
          <a:p>
            <a:pPr lvl="1"/>
            <a:r>
              <a:rPr lang="en-US" smtClean="0"/>
              <a:t>Disk cleanup</a:t>
            </a:r>
          </a:p>
          <a:p>
            <a:pPr lvl="1"/>
            <a:r>
              <a:rPr lang="en-US" smtClean="0"/>
              <a:t>Checking disk health</a:t>
            </a:r>
          </a:p>
          <a:p>
            <a:pPr lvl="1"/>
            <a:r>
              <a:rPr lang="en-US" smtClean="0"/>
              <a:t>Defragmenting disks</a:t>
            </a:r>
          </a:p>
          <a:p>
            <a:pPr lvl="1"/>
            <a:r>
              <a:rPr lang="en-US" smtClean="0"/>
              <a:t>Moving disks</a:t>
            </a:r>
          </a:p>
          <a:p>
            <a:pPr lvl="1"/>
            <a:r>
              <a:rPr lang="en-US" smtClean="0"/>
              <a:t>Converting disk types</a:t>
            </a:r>
          </a:p>
          <a:p>
            <a:pPr lvl="1"/>
            <a:r>
              <a:rPr lang="en-US" smtClean="0"/>
              <a:t>Managing fault tolerance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10D48-2383-4FB8-BBC0-555E7F9F7E9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Hard Disks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Scan for New Hardware Changes</a:t>
            </a:r>
          </a:p>
          <a:p>
            <a:pPr lvl="1"/>
            <a:r>
              <a:rPr lang="en-US" smtClean="0"/>
              <a:t>The hardware used to connect hard disk to the computer may consist of many individual components</a:t>
            </a:r>
          </a:p>
          <a:p>
            <a:pPr lvl="1"/>
            <a:r>
              <a:rPr lang="en-US" smtClean="0"/>
              <a:t>Device Manager utility detects device driver issues</a:t>
            </a:r>
          </a:p>
          <a:p>
            <a:pPr lvl="2"/>
            <a:r>
              <a:rPr lang="en-US" smtClean="0"/>
              <a:t>Triggers a manual scan for hardware changes if the plug and play system did not detect the change</a:t>
            </a:r>
          </a:p>
          <a:p>
            <a:r>
              <a:rPr lang="en-US" smtClean="0"/>
              <a:t>Scan for Disks</a:t>
            </a:r>
          </a:p>
          <a:p>
            <a:pPr lvl="1"/>
            <a:r>
              <a:rPr lang="en-US" smtClean="0"/>
              <a:t>OS may not see the new disks immediately</a:t>
            </a:r>
          </a:p>
          <a:p>
            <a:pPr lvl="1"/>
            <a:r>
              <a:rPr lang="en-US" smtClean="0"/>
              <a:t>Windows 7 can be forced to manually recheck all of the connected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35BBB-207B-4098-9429-BF4BD1C069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Hard Disks (cont'd.)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Initializing New Disks</a:t>
            </a:r>
          </a:p>
          <a:p>
            <a:pPr lvl="1"/>
            <a:r>
              <a:rPr lang="en-US" smtClean="0"/>
              <a:t>Disk cannot be used until it is initialized with a fundamental structure</a:t>
            </a:r>
          </a:p>
          <a:p>
            <a:pPr lvl="1"/>
            <a:r>
              <a:rPr lang="en-US" smtClean="0"/>
              <a:t>Disk Management console can trigger the process manually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C108-94DD-485D-9939-091A0BEB494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Cleanup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Cleanup can be for one or all users</a:t>
            </a:r>
          </a:p>
          <a:p>
            <a:r>
              <a:rPr lang="en-US" smtClean="0"/>
              <a:t>Disk Cleanup utility helps the user identify common sources of data</a:t>
            </a:r>
          </a:p>
          <a:p>
            <a:pPr lvl="1"/>
            <a:r>
              <a:rPr lang="en-US" smtClean="0"/>
              <a:t>That can be purged from the disk to recover space</a:t>
            </a:r>
          </a:p>
          <a:p>
            <a:r>
              <a:rPr lang="en-US" smtClean="0"/>
              <a:t>Disk Cleanup More Options tab</a:t>
            </a:r>
          </a:p>
          <a:p>
            <a:pPr lvl="1"/>
            <a:r>
              <a:rPr lang="en-US" smtClean="0"/>
              <a:t>Allows the user to trigger additional methods to recover disk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9479B-D97C-470F-8977-03031B436E6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817" y="568167"/>
            <a:ext cx="8229600" cy="990600"/>
          </a:xfrm>
        </p:spPr>
        <p:txBody>
          <a:bodyPr/>
          <a:lstStyle/>
          <a:p>
            <a:r>
              <a:rPr lang="en-US" dirty="0" smtClean="0"/>
              <a:t>Local Disk </a:t>
            </a:r>
            <a:r>
              <a:rPr lang="en-US" dirty="0" err="1" smtClean="0"/>
              <a:t>Properites</a:t>
            </a:r>
            <a:r>
              <a:rPr lang="en-US" dirty="0" smtClean="0"/>
              <a:t> 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08A96-196F-409A-BDD9-E0E19E36CD4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71344"/>
            <a:ext cx="3950018" cy="529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Cleanup </a:t>
            </a:r>
            <a:r>
              <a:rPr lang="en-US" dirty="0" smtClean="0"/>
              <a:t>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D9A37-1E24-4D89-BA07-9EAAE9ABB56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075748" cy="498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Technology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be categorized by:</a:t>
            </a:r>
          </a:p>
          <a:p>
            <a:pPr lvl="1"/>
            <a:r>
              <a:rPr lang="en-US" smtClean="0"/>
              <a:t>How it is connected to the computer </a:t>
            </a:r>
          </a:p>
          <a:p>
            <a:pPr lvl="1"/>
            <a:r>
              <a:rPr lang="en-US" smtClean="0"/>
              <a:t>How it is presented to Windows 7</a:t>
            </a:r>
          </a:p>
          <a:p>
            <a:r>
              <a:rPr lang="en-US" smtClean="0"/>
              <a:t>Consider these disk technologies:</a:t>
            </a:r>
          </a:p>
          <a:p>
            <a:pPr lvl="1"/>
            <a:r>
              <a:rPr lang="en-US" smtClean="0"/>
              <a:t>Internal Disk</a:t>
            </a:r>
          </a:p>
          <a:p>
            <a:pPr lvl="1"/>
            <a:r>
              <a:rPr lang="en-US" smtClean="0"/>
              <a:t>External Disk</a:t>
            </a:r>
          </a:p>
          <a:p>
            <a:pPr lvl="1"/>
            <a:r>
              <a:rPr lang="en-US" smtClean="0"/>
              <a:t>Virtual Hard Disk (VHD)</a:t>
            </a:r>
          </a:p>
          <a:p>
            <a:pPr lvl="1"/>
            <a:r>
              <a:rPr lang="en-US" smtClean="0"/>
              <a:t>Multiple Disks as One Logical Disk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50585-E6E2-47B9-BA2B-C3DFA489F7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Cleanup </a:t>
            </a:r>
            <a:r>
              <a:rPr lang="en-US" dirty="0" smtClean="0"/>
              <a:t>Dialog Box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C910-3062-490F-8F24-35D3B2C3BC9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42110"/>
            <a:ext cx="4075748" cy="498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Disk Health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Hard disk can have damaged physical areas</a:t>
            </a:r>
          </a:p>
          <a:p>
            <a:pPr lvl="1"/>
            <a:r>
              <a:rPr lang="en-US" smtClean="0"/>
              <a:t>Corrupt data stored in those locations</a:t>
            </a:r>
          </a:p>
          <a:p>
            <a:r>
              <a:rPr lang="en-US" smtClean="0"/>
              <a:t>Damaged area is typically reported as bad sectors</a:t>
            </a:r>
          </a:p>
          <a:p>
            <a:r>
              <a:rPr lang="en-US" smtClean="0"/>
              <a:t>Disk health can be checked by selecting the Check Now button on the Tools tab</a:t>
            </a:r>
          </a:p>
          <a:p>
            <a:pPr lvl="1"/>
            <a:r>
              <a:rPr lang="en-US" smtClean="0"/>
              <a:t>Of the properties of a volume</a:t>
            </a:r>
          </a:p>
          <a:p>
            <a:r>
              <a:rPr lang="en-US" smtClean="0"/>
              <a:t>chkdsk command-line utility is also available for use at the command prompt or from a script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DE6A-1303-4D63-BB4F-BB9FA8581C4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Disk </a:t>
            </a:r>
            <a:r>
              <a:rPr lang="en-US" dirty="0" smtClean="0"/>
              <a:t>Health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88160-B134-4A72-AA8A-C6DFD629CD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15" y="1447800"/>
            <a:ext cx="3950018" cy="529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Defragmenting Disks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Files are stored in partitions and volumes on the physical disk</a:t>
            </a:r>
          </a:p>
          <a:p>
            <a:r>
              <a:rPr lang="en-US" smtClean="0"/>
              <a:t>Sectors and clusters used by a file can become distributed throughout the physical disk’s surfaces</a:t>
            </a:r>
          </a:p>
          <a:p>
            <a:pPr lvl="1"/>
            <a:r>
              <a:rPr lang="en-US" smtClean="0"/>
              <a:t>Can have a significant impact on performance</a:t>
            </a:r>
          </a:p>
          <a:p>
            <a:r>
              <a:rPr lang="en-US" smtClean="0"/>
              <a:t>Defragmentation is a “best effort” utility that tries to improve the layout of files within a disk</a:t>
            </a:r>
          </a:p>
          <a:p>
            <a:r>
              <a:rPr lang="en-US" smtClean="0"/>
              <a:t>Defragmentation utility does not add a significant drain on the computer’s performance</a:t>
            </a:r>
          </a:p>
          <a:p>
            <a:pPr lvl="1"/>
            <a:r>
              <a:rPr lang="en-US" smtClean="0"/>
              <a:t>While it rewrites files on the disk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06DC9-641D-4171-91AB-A9658C4B9C6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Defragmentation of Disks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35749-B425-49DE-91ED-AD4152D559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81725" cy="490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Disks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Physical disks can be moved from one computer to another</a:t>
            </a:r>
          </a:p>
          <a:p>
            <a:pPr lvl="1"/>
            <a:r>
              <a:rPr lang="en-US" smtClean="0"/>
              <a:t>However, the partitions and volumes they contain require special consideration</a:t>
            </a:r>
          </a:p>
          <a:p>
            <a:r>
              <a:rPr lang="en-US" smtClean="0"/>
              <a:t>Drive letters assigned to a basic disk’s logical and primary partitions will be retained</a:t>
            </a:r>
          </a:p>
          <a:p>
            <a:pPr lvl="1"/>
            <a:r>
              <a:rPr lang="en-US" smtClean="0"/>
              <a:t>If they are not already in use on the current local computer</a:t>
            </a:r>
          </a:p>
          <a:p>
            <a:r>
              <a:rPr lang="en-US" smtClean="0"/>
              <a:t>Dynamic disk database stores the name of the computer to which the dynamic disk belongs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A9682-F5F8-42FE-85F8-B613C1BF52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Disks (cont'd.)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Disk Management console reports the status of the disk as a Foreign Disk</a:t>
            </a:r>
          </a:p>
          <a:p>
            <a:pPr lvl="1"/>
            <a:r>
              <a:rPr lang="en-US" smtClean="0"/>
              <a:t>When it recognizes that the disk does not belong to that computer</a:t>
            </a:r>
          </a:p>
          <a:p>
            <a:r>
              <a:rPr lang="en-US" smtClean="0"/>
              <a:t>To import a disk you must use the Import Foreign Disk option from the Disk Manager utility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AE75-9410-44C5-B8AD-5B0D6B69041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Converting Disk Types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Versions of Windows 7 that support dynamic disks can convert between basic and dynamic disk</a:t>
            </a:r>
          </a:p>
          <a:p>
            <a:pPr lvl="1"/>
            <a:r>
              <a:rPr lang="en-US" smtClean="0"/>
              <a:t>Using the Disk Management console or the DiskPart command-line utility</a:t>
            </a:r>
          </a:p>
          <a:p>
            <a:r>
              <a:rPr lang="en-US" smtClean="0"/>
              <a:t>When a basic disk is converted to a dynamic disk</a:t>
            </a:r>
          </a:p>
          <a:p>
            <a:pPr lvl="1"/>
            <a:r>
              <a:rPr lang="en-US" smtClean="0"/>
              <a:t>All primary and logical partitions it contains are converted to simple volumes</a:t>
            </a:r>
          </a:p>
          <a:p>
            <a:r>
              <a:rPr lang="en-US" smtClean="0"/>
              <a:t>When a dynamic disk is converted to a basic disk</a:t>
            </a:r>
          </a:p>
          <a:p>
            <a:pPr lvl="1"/>
            <a:r>
              <a:rPr lang="en-US" smtClean="0"/>
              <a:t>All volumes contained on that disk are destroyed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29585-5B3C-4A60-A294-F27F2C523E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Fault Tolerance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disks are not fault tolerant by design</a:t>
            </a:r>
          </a:p>
          <a:p>
            <a:r>
              <a:rPr lang="en-US" smtClean="0"/>
              <a:t>Dynamic disks support two types of fault-tolerant volumes: mirrored and RAID-5</a:t>
            </a:r>
          </a:p>
          <a:p>
            <a:r>
              <a:rPr lang="en-US" smtClean="0"/>
              <a:t>If a single disk fails in a mirrored set</a:t>
            </a:r>
          </a:p>
          <a:p>
            <a:pPr lvl="1"/>
            <a:r>
              <a:rPr lang="en-US" smtClean="0"/>
              <a:t>Mirror can be broken using the Disk Management console or the DiskPart command-line utility</a:t>
            </a:r>
          </a:p>
          <a:p>
            <a:r>
              <a:rPr lang="en-US" smtClean="0"/>
              <a:t>If a single disk fails in a RAID-5 array of disks</a:t>
            </a:r>
          </a:p>
          <a:p>
            <a:pPr lvl="1"/>
            <a:r>
              <a:rPr lang="en-US" smtClean="0"/>
              <a:t>RAID-5 volume will continue to operate in a degraded mode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7A517-587A-49AB-A8F5-F36F0F4FCE9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and Volume Management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Partition describes reserved regions of space on a basic disk</a:t>
            </a:r>
          </a:p>
          <a:p>
            <a:r>
              <a:rPr lang="en-US" smtClean="0"/>
              <a:t>Volume describes regions of reserved space on a dynamic disk</a:t>
            </a:r>
          </a:p>
          <a:p>
            <a:r>
              <a:rPr lang="en-US" smtClean="0"/>
              <a:t>Not all dynamic volume types are supported in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6D3D8-A7F4-4770-A5E1-EEB7D685758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Disk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Typical internal disk interface types include IDE, SATA, and SCSI</a:t>
            </a:r>
          </a:p>
          <a:p>
            <a:r>
              <a:rPr lang="en-US" smtClean="0"/>
              <a:t>Firmware built in to the computer</a:t>
            </a:r>
          </a:p>
          <a:p>
            <a:pPr lvl="1"/>
            <a:r>
              <a:rPr lang="en-US" smtClean="0"/>
              <a:t>Designed to recognize supported internal disk storage and boot from at least one of the installed internal disk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3461A-21CB-48AA-9709-1CD055C4029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Partition and Volume Management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799CA-C97A-44DC-AB1C-A81AF4A7C8A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77224"/>
              </p:ext>
            </p:extLst>
          </p:nvPr>
        </p:nvGraphicFramePr>
        <p:xfrm>
          <a:off x="1447800" y="2057400"/>
          <a:ext cx="6240780" cy="3337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7678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Dynamic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 Disk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</a:t>
                      </a:r>
                      <a:r>
                        <a:rPr lang="en-US" baseline="0" dirty="0" smtClean="0"/>
                        <a:t> Partitions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Logical</a:t>
                      </a:r>
                      <a:r>
                        <a:rPr lang="en-US" baseline="0" dirty="0" smtClean="0"/>
                        <a:t> Partitions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Spanned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Mirrored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RAID-5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Partition and Volume Management (cont'd.)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administrative tasks for partitions and volumes include:</a:t>
            </a:r>
          </a:p>
          <a:p>
            <a:pPr lvl="1"/>
            <a:r>
              <a:rPr lang="en-US" smtClean="0"/>
              <a:t>Creating partitions and volumes</a:t>
            </a:r>
          </a:p>
          <a:p>
            <a:pPr lvl="1"/>
            <a:r>
              <a:rPr lang="en-US" smtClean="0"/>
              <a:t>Deleting partitions and volumes</a:t>
            </a:r>
          </a:p>
          <a:p>
            <a:pPr lvl="1"/>
            <a:r>
              <a:rPr lang="en-US" smtClean="0"/>
              <a:t>Extending partitions and volumes</a:t>
            </a:r>
          </a:p>
          <a:p>
            <a:pPr lvl="1"/>
            <a:r>
              <a:rPr lang="en-US" smtClean="0"/>
              <a:t>Shrinking partitions and volumes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A4358-115C-4BEB-9134-E43B477AB02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Partitions and Volumes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either the Disk Management snap-in or the DiskPart command-line utility</a:t>
            </a:r>
          </a:p>
          <a:p>
            <a:pPr lvl="1"/>
            <a:r>
              <a:rPr lang="en-US" smtClean="0"/>
              <a:t>Requires Administrator privileges</a:t>
            </a:r>
          </a:p>
          <a:p>
            <a:r>
              <a:rPr lang="en-US" smtClean="0"/>
              <a:t>Creating Basic Disk Partitions</a:t>
            </a:r>
          </a:p>
          <a:p>
            <a:pPr lvl="1"/>
            <a:r>
              <a:rPr lang="en-US" smtClean="0"/>
              <a:t>See Table 4-2</a:t>
            </a:r>
          </a:p>
          <a:p>
            <a:r>
              <a:rPr lang="en-US" smtClean="0"/>
              <a:t>Creating Dynamic Disk Partitions</a:t>
            </a:r>
          </a:p>
          <a:p>
            <a:pPr lvl="1"/>
            <a:r>
              <a:rPr lang="en-US" smtClean="0"/>
              <a:t>See Table 4-3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AAD0-36EF-4AEF-B5A7-6898CA3400E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Partitions and Volumes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A75A8-3FC6-4621-A6D3-52171421E77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71675"/>
            <a:ext cx="79724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788" y="137160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See page 179 in book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Partitions and Volumes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1B9D-DB1A-4381-8879-403B06007B4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8500"/>
            <a:ext cx="68580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788" y="137160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See page 180 in book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Deleting Partitions and Volumes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Disk Management MMC console or the </a:t>
            </a:r>
            <a:r>
              <a:rPr lang="en-US" dirty="0" err="1" smtClean="0"/>
              <a:t>DiskPart</a:t>
            </a:r>
            <a:r>
              <a:rPr lang="en-US" dirty="0" smtClean="0"/>
              <a:t> command-line utility</a:t>
            </a:r>
          </a:p>
          <a:p>
            <a:pPr lvl="1"/>
            <a:r>
              <a:rPr lang="en-US" dirty="0" smtClean="0"/>
              <a:t>Requires Administrator-equivalent user account</a:t>
            </a:r>
          </a:p>
          <a:p>
            <a:r>
              <a:rPr lang="en-US" dirty="0" smtClean="0"/>
              <a:t>Deleting a volume or partition results in data loss</a:t>
            </a:r>
          </a:p>
          <a:p>
            <a:r>
              <a:rPr lang="en-US" dirty="0" smtClean="0"/>
              <a:t>Extended partitions cannot be deleted unless all of the logical partitions they contain are deleted </a:t>
            </a:r>
            <a:r>
              <a:rPr lang="en-US" dirty="0" smtClean="0"/>
              <a:t>first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7E1A-B775-4B99-80A2-0906E02745A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Extending Partitions and Volumes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the Disk Management MMC console or the </a:t>
            </a:r>
            <a:r>
              <a:rPr lang="en-US" dirty="0" err="1" smtClean="0"/>
              <a:t>DiskPart</a:t>
            </a:r>
            <a:r>
              <a:rPr lang="en-US" dirty="0" smtClean="0"/>
              <a:t> command-line utility</a:t>
            </a:r>
          </a:p>
          <a:p>
            <a:pPr lvl="1"/>
            <a:r>
              <a:rPr lang="en-US" dirty="0" smtClean="0"/>
              <a:t>Requires an Administrator-equivalent user account</a:t>
            </a:r>
          </a:p>
          <a:p>
            <a:r>
              <a:rPr lang="en-US" dirty="0" smtClean="0"/>
              <a:t>Extending Basic Disk Partitions</a:t>
            </a:r>
          </a:p>
          <a:p>
            <a:pPr lvl="1"/>
            <a:r>
              <a:rPr lang="en-US" dirty="0" smtClean="0"/>
              <a:t>Extended partitions cannot be further </a:t>
            </a:r>
            <a:r>
              <a:rPr lang="en-US" dirty="0" smtClean="0"/>
              <a:t>extended</a:t>
            </a:r>
          </a:p>
          <a:p>
            <a:r>
              <a:rPr lang="en-US" dirty="0"/>
              <a:t>Extending Basic Disk Partitions (cont'd.)</a:t>
            </a:r>
          </a:p>
          <a:p>
            <a:pPr lvl="1"/>
            <a:r>
              <a:rPr lang="en-US" dirty="0"/>
              <a:t>Considerations</a:t>
            </a:r>
          </a:p>
          <a:p>
            <a:pPr lvl="2"/>
            <a:r>
              <a:rPr lang="en-US" dirty="0"/>
              <a:t>System and boot partitions can be expanded</a:t>
            </a:r>
          </a:p>
          <a:p>
            <a:pPr lvl="2"/>
            <a:r>
              <a:rPr lang="en-US" dirty="0"/>
              <a:t>Free space must be:</a:t>
            </a:r>
          </a:p>
          <a:p>
            <a:pPr lvl="3"/>
            <a:r>
              <a:rPr lang="en-US" dirty="0"/>
              <a:t>Available that is not assigned to another partition</a:t>
            </a:r>
          </a:p>
          <a:p>
            <a:pPr lvl="3"/>
            <a:r>
              <a:rPr lang="en-US" dirty="0"/>
              <a:t>Contiguous with the partition being expanded</a:t>
            </a:r>
          </a:p>
          <a:p>
            <a:pPr lvl="2"/>
            <a:r>
              <a:rPr lang="en-US" dirty="0"/>
              <a:t>Partition being expanded must have either no file system or NTFS</a:t>
            </a:r>
          </a:p>
          <a:p>
            <a:pPr lvl="2"/>
            <a:r>
              <a:rPr lang="en-US" dirty="0"/>
              <a:t>Partition expansion is immediate; no reboot needed</a:t>
            </a:r>
          </a:p>
          <a:p>
            <a:r>
              <a:rPr lang="en-US" dirty="0"/>
              <a:t>Extending Dynamic Disk Volumes</a:t>
            </a:r>
          </a:p>
          <a:p>
            <a:pPr lvl="1"/>
            <a:r>
              <a:rPr lang="en-US" dirty="0"/>
              <a:t>Not all dynamic volumes can be extended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154AE-8054-4CB7-91B9-F9449C9A05C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Extending Partitions and Volumes (cont'd.)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Extending Dynamic Disk Volumes (cont'd.)</a:t>
            </a:r>
          </a:p>
          <a:p>
            <a:pPr lvl="1"/>
            <a:r>
              <a:rPr lang="en-US" smtClean="0"/>
              <a:t>Considerations</a:t>
            </a:r>
          </a:p>
          <a:p>
            <a:pPr lvl="2"/>
            <a:r>
              <a:rPr lang="en-US" smtClean="0"/>
              <a:t>System and boot volume can be expanded</a:t>
            </a:r>
          </a:p>
          <a:p>
            <a:pPr lvl="2"/>
            <a:r>
              <a:rPr lang="en-US" smtClean="0"/>
              <a:t>Simple volume can be extended using any free disk space on the same physical disk</a:t>
            </a:r>
          </a:p>
          <a:p>
            <a:pPr lvl="2"/>
            <a:r>
              <a:rPr lang="en-US" smtClean="0"/>
              <a:t>Free disk space used to extend a simple volume does not have to be contiguous</a:t>
            </a:r>
          </a:p>
          <a:p>
            <a:pPr lvl="2"/>
            <a:r>
              <a:rPr lang="en-US" smtClean="0"/>
              <a:t>If a simple volume is extended with free space from another physical disk, it becomes a spanned volume</a:t>
            </a:r>
          </a:p>
          <a:p>
            <a:pPr lvl="2"/>
            <a:r>
              <a:rPr lang="en-US" smtClean="0"/>
              <a:t>Spanned volume cannot be used to create a larger striped or fault-tolerant volume</a:t>
            </a:r>
          </a:p>
          <a:p>
            <a:pPr lvl="2"/>
            <a:r>
              <a:rPr lang="en-US" smtClean="0"/>
              <a:t>Volume expansion is immediate; no reboot needed</a:t>
            </a:r>
          </a:p>
          <a:p>
            <a:pPr lvl="2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99BCD-2B98-45F5-8C2A-6DED898DA50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Shrinking Partitions and Volumes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Disk Management snap-in or the </a:t>
            </a:r>
            <a:r>
              <a:rPr lang="en-US" dirty="0" err="1" smtClean="0"/>
              <a:t>DiskPart</a:t>
            </a:r>
            <a:r>
              <a:rPr lang="en-US" dirty="0" smtClean="0"/>
              <a:t> command-line utility</a:t>
            </a:r>
          </a:p>
          <a:p>
            <a:pPr lvl="1"/>
            <a:r>
              <a:rPr lang="en-US" dirty="0" smtClean="0"/>
              <a:t>Requires an Administrator-equivalent user </a:t>
            </a:r>
            <a:r>
              <a:rPr lang="en-US" dirty="0" smtClean="0"/>
              <a:t>account</a:t>
            </a:r>
          </a:p>
          <a:p>
            <a:r>
              <a:rPr lang="en-US" dirty="0"/>
              <a:t>Rules</a:t>
            </a:r>
          </a:p>
          <a:p>
            <a:pPr lvl="1"/>
            <a:r>
              <a:rPr lang="en-US" dirty="0"/>
              <a:t>Free space must exist within the partition</a:t>
            </a:r>
          </a:p>
          <a:p>
            <a:pPr lvl="1"/>
            <a:r>
              <a:rPr lang="en-US" dirty="0"/>
              <a:t>Files are automatically moved within the partition as required</a:t>
            </a:r>
          </a:p>
          <a:p>
            <a:pPr lvl="1"/>
            <a:r>
              <a:rPr lang="en-US" dirty="0"/>
              <a:t>Some files, such as the swap file or shadow copy storage, cannot be moved</a:t>
            </a:r>
          </a:p>
          <a:p>
            <a:pPr lvl="1"/>
            <a:r>
              <a:rPr lang="en-US" dirty="0"/>
              <a:t>Partition or volume either has no file system or is formatted with NTFS</a:t>
            </a:r>
          </a:p>
          <a:p>
            <a:pPr lvl="1"/>
            <a:r>
              <a:rPr lang="en-US" dirty="0"/>
              <a:t>If a high number of bad sectors detected on the disk, the shrink may be unsuccessful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F51F-B551-477B-BCC1-826F4E76B3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Disk Management Tasks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introduces native support for working with Virtual Hard Disks (VHDs):</a:t>
            </a:r>
          </a:p>
          <a:p>
            <a:pPr lvl="1"/>
            <a:r>
              <a:rPr lang="en-US" smtClean="0"/>
              <a:t>Creating VHDs</a:t>
            </a:r>
          </a:p>
          <a:p>
            <a:pPr lvl="1"/>
            <a:r>
              <a:rPr lang="en-US" smtClean="0"/>
              <a:t>Attaching VHDs</a:t>
            </a:r>
          </a:p>
          <a:p>
            <a:pPr lvl="1"/>
            <a:r>
              <a:rPr lang="en-US" smtClean="0"/>
              <a:t>Detaching VHDs</a:t>
            </a:r>
          </a:p>
          <a:p>
            <a:pPr lvl="1"/>
            <a:r>
              <a:rPr lang="en-US" smtClean="0"/>
              <a:t>Advanced VHD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14284-B529-4D78-89E4-4A1553D36EF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Disk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connect removable portable disk storage</a:t>
            </a:r>
          </a:p>
          <a:p>
            <a:r>
              <a:rPr lang="en-US" smtClean="0"/>
              <a:t>Typical external disk interface types include USB, eSATA, SCSI, and FireWire (IEEE 1394)</a:t>
            </a:r>
          </a:p>
          <a:p>
            <a:r>
              <a:rPr lang="en-US" smtClean="0"/>
              <a:t>Best practice</a:t>
            </a:r>
          </a:p>
          <a:p>
            <a:pPr lvl="1"/>
            <a:r>
              <a:rPr lang="en-US" smtClean="0"/>
              <a:t>Avoid using external disks as a location for operating system 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514BC-DCA5-4F3D-9D78-4E9841DB56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VHDs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VHD in Windows 7 is created as a single file on an attached physical disk drive</a:t>
            </a:r>
          </a:p>
          <a:p>
            <a:r>
              <a:rPr lang="en-US" smtClean="0"/>
              <a:t>Use the Disk Management snap-in or the DiskPart command-line utility</a:t>
            </a:r>
          </a:p>
          <a:p>
            <a:pPr lvl="1"/>
            <a:r>
              <a:rPr lang="en-US" smtClean="0"/>
              <a:t>Requires an Administrator-equivalent user account</a:t>
            </a:r>
          </a:p>
          <a:p>
            <a:r>
              <a:rPr lang="en-US" smtClean="0"/>
              <a:t>To create a VHD, you must specify the following information:</a:t>
            </a:r>
          </a:p>
          <a:p>
            <a:pPr lvl="1"/>
            <a:r>
              <a:rPr lang="en-US" smtClean="0"/>
              <a:t>Location</a:t>
            </a:r>
          </a:p>
          <a:p>
            <a:pPr lvl="1"/>
            <a:r>
              <a:rPr lang="en-US" smtClean="0"/>
              <a:t>Virtual Hard Disk Size</a:t>
            </a:r>
          </a:p>
          <a:p>
            <a:pPr lvl="1"/>
            <a:r>
              <a:rPr lang="en-US" smtClean="0"/>
              <a:t>Virtual Hard Disk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3B56B-9D08-4C9B-B6C7-5D49B952D99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Attaching VHDs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VHD must be attached, or mounted, to be available to the operating system and the user</a:t>
            </a:r>
          </a:p>
          <a:p>
            <a:r>
              <a:rPr lang="en-US" smtClean="0"/>
              <a:t>Use the Disk Management snap-in or the DiskPart command-line utility</a:t>
            </a:r>
          </a:p>
          <a:p>
            <a:pPr lvl="1"/>
            <a:r>
              <a:rPr lang="en-US" smtClean="0"/>
              <a:t>Requires an Administrator-equivalent user account</a:t>
            </a:r>
          </a:p>
          <a:p>
            <a:r>
              <a:rPr lang="en-US" smtClean="0"/>
              <a:t>Only time a VHD automatically mounts as the computer starts</a:t>
            </a:r>
          </a:p>
          <a:p>
            <a:pPr lvl="1"/>
            <a:r>
              <a:rPr lang="en-US" smtClean="0"/>
              <a:t>Special case where Windows 7 is configured to boot from a VHD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DBFFC-4B24-4778-8457-B3FE60A2AC5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Detaching VHDs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VHD must be detached, or dismounted, to make it unavailable to the operating system and the user</a:t>
            </a:r>
          </a:p>
          <a:p>
            <a:r>
              <a:rPr lang="en-US" smtClean="0"/>
              <a:t>Use the Disk Management snap-in or the DiskPart command-line utility</a:t>
            </a:r>
          </a:p>
          <a:p>
            <a:pPr lvl="1"/>
            <a:r>
              <a:rPr lang="en-US" smtClean="0"/>
              <a:t>Requires an Administrator-equivalent user account</a:t>
            </a:r>
          </a:p>
          <a:p>
            <a:r>
              <a:rPr lang="en-US" smtClean="0"/>
              <a:t>When a computer is restarted, the VHD files currently attached automatically detach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2DB0E-4D58-443E-A52F-FC17B35896C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VHD Management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Disk Management snap-in is limited in what management operations can be done with VHD files</a:t>
            </a:r>
          </a:p>
          <a:p>
            <a:r>
              <a:rPr lang="en-US" smtClean="0"/>
              <a:t>DiskPart command line utility allows for advanced management operations such as:</a:t>
            </a:r>
          </a:p>
          <a:p>
            <a:pPr lvl="1"/>
            <a:r>
              <a:rPr lang="en-US" smtClean="0"/>
              <a:t>Compact VHD</a:t>
            </a:r>
          </a:p>
          <a:p>
            <a:pPr lvl="1"/>
            <a:r>
              <a:rPr lang="en-US" smtClean="0"/>
              <a:t>Expand VHD</a:t>
            </a:r>
          </a:p>
          <a:p>
            <a:pPr lvl="1"/>
            <a:r>
              <a:rPr lang="en-US" smtClean="0"/>
              <a:t>Detail VHD Properties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03AC-5042-4336-83E0-51A2E7286C2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supports basic and dynamic disk technology to organize data into partitions and volumes</a:t>
            </a:r>
          </a:p>
          <a:p>
            <a:r>
              <a:rPr lang="en-US" smtClean="0"/>
              <a:t>Disk management activities include preparing new disks for use, cleaning up wasted space, checking the disk health, minimizing access delays, and moving disks</a:t>
            </a:r>
          </a:p>
          <a:p>
            <a:r>
              <a:rPr lang="en-US" smtClean="0"/>
              <a:t>Disk type limits partitions and volumes created on a disk</a:t>
            </a:r>
          </a:p>
          <a:p>
            <a:pPr lvl="1"/>
            <a:r>
              <a:rPr lang="en-US" smtClean="0"/>
              <a:t>Once a partition or volume is created, it is possible to extend and shrink them if specific conditions apply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4960B-74A1-49C3-BD76-37F34283E11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Hard Disks (VHDs) are natively supported by Windows 7</a:t>
            </a:r>
          </a:p>
          <a:p>
            <a:pPr lvl="1"/>
            <a:r>
              <a:rPr lang="en-US" dirty="0" smtClean="0"/>
              <a:t>Can be managed as a basic disk once the VHD is attached in the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88C3D-0512-4F52-84E8-446EF7AF8D5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Hard Disk (VHD)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is the first version of Windows to natively support Virtual Hard Disk operations</a:t>
            </a:r>
          </a:p>
          <a:p>
            <a:r>
              <a:rPr lang="en-US" smtClean="0"/>
              <a:t>Files can be stored in a VHD storage location just like any other disk technology</a:t>
            </a:r>
          </a:p>
          <a:p>
            <a:pPr lvl="1"/>
            <a:r>
              <a:rPr lang="en-US" smtClean="0"/>
              <a:t>Once the VHD is made available in the Windows 7 operating system</a:t>
            </a:r>
          </a:p>
          <a:p>
            <a:r>
              <a:rPr lang="en-US" smtClean="0"/>
              <a:t>Only Windows 7 Ultimate and Windows 7 Enterprise support the ability to natively boot from a VHD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7041-6005-4E34-A017-08605CF0AC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Disks as One Logical Disk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Logical disk appears to the Windows 7 operating system as if it is one disk drive</a:t>
            </a:r>
          </a:p>
          <a:p>
            <a:r>
              <a:rPr lang="en-US" smtClean="0"/>
              <a:t>Windows 7 can combine multiple disks as one logical disk using software built into the operating system</a:t>
            </a:r>
          </a:p>
          <a:p>
            <a:r>
              <a:rPr lang="en-US" smtClean="0"/>
              <a:t>Multiple disks can be connected to an advanced hardware based RAID disk controller</a:t>
            </a:r>
          </a:p>
          <a:p>
            <a:pPr lvl="1"/>
            <a:r>
              <a:rPr lang="en-US" smtClean="0"/>
              <a:t>Physical drives are managed by the disk hardware controller directly</a:t>
            </a:r>
          </a:p>
          <a:p>
            <a:pPr lvl="1"/>
            <a:r>
              <a:rPr lang="en-US" smtClean="0"/>
              <a:t>Management operations are done with the software that comes with the third-party hardware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Styles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can organize data on disk drives using one of several partition styles</a:t>
            </a:r>
          </a:p>
          <a:p>
            <a:r>
              <a:rPr lang="en-US" smtClean="0"/>
              <a:t>When a blank disk is first configured for use by Windows, one of these styles must be selected:</a:t>
            </a:r>
          </a:p>
          <a:p>
            <a:pPr lvl="1"/>
            <a:r>
              <a:rPr lang="en-US" smtClean="0"/>
              <a:t>Master Boot Record (MBR)</a:t>
            </a:r>
          </a:p>
          <a:p>
            <a:pPr lvl="1"/>
            <a:r>
              <a:rPr lang="en-US" smtClean="0"/>
              <a:t>GUID Partition Table (GPT)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77A45-C05B-4A1C-B15D-7B955605F2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 Boot Record (MBR)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Master Boot Record (MBR)</a:t>
            </a:r>
          </a:p>
          <a:p>
            <a:pPr lvl="1"/>
            <a:r>
              <a:rPr lang="en-US" dirty="0" smtClean="0"/>
              <a:t>Standard used for accessing hard disk data</a:t>
            </a:r>
          </a:p>
          <a:p>
            <a:r>
              <a:rPr lang="en-US" dirty="0" smtClean="0"/>
              <a:t>BIOS firmware initializes the computer</a:t>
            </a:r>
          </a:p>
          <a:p>
            <a:r>
              <a:rPr lang="en-US" dirty="0" smtClean="0"/>
              <a:t>Computer must find and load the operating system</a:t>
            </a:r>
          </a:p>
          <a:p>
            <a:r>
              <a:rPr lang="en-US" dirty="0" smtClean="0"/>
              <a:t>MBR includes the boot sector and a data table</a:t>
            </a:r>
          </a:p>
          <a:p>
            <a:pPr lvl="1"/>
            <a:r>
              <a:rPr lang="en-US" dirty="0" smtClean="0"/>
              <a:t>Identifies how sections, or partitions, of space on the disk are used to store files</a:t>
            </a:r>
          </a:p>
          <a:p>
            <a:r>
              <a:rPr lang="en-US" dirty="0" smtClean="0"/>
              <a:t>MBR disk technology is limited to organizing partitions on a single logical drive up to 2 terabytes (TB)</a:t>
            </a:r>
          </a:p>
          <a:p>
            <a:r>
              <a:rPr lang="en-US" dirty="0"/>
              <a:t>Hard disk</a:t>
            </a:r>
          </a:p>
          <a:p>
            <a:pPr lvl="1"/>
            <a:r>
              <a:rPr lang="en-US" dirty="0"/>
              <a:t>Bulk storage device that is limited to a maximum storage capacity</a:t>
            </a:r>
          </a:p>
          <a:p>
            <a:pPr lvl="1"/>
            <a:r>
              <a:rPr lang="en-US" dirty="0"/>
              <a:t>Managed by part of the operating system</a:t>
            </a:r>
          </a:p>
          <a:p>
            <a:pPr lvl="2"/>
            <a:r>
              <a:rPr lang="en-US" dirty="0"/>
              <a:t>That acts as a storage provider to applications and the operating system </a:t>
            </a:r>
            <a:r>
              <a:rPr lang="en-US" dirty="0" smtClean="0"/>
              <a:t>itself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A1437-0FB3-4D3B-B043-24931935BF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2552</Words>
  <Application>Microsoft Office PowerPoint</Application>
  <PresentationFormat>On-screen Show (4:3)</PresentationFormat>
  <Paragraphs>450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Times New Roman</vt:lpstr>
      <vt:lpstr>3_Default Design</vt:lpstr>
      <vt:lpstr>Clarity</vt:lpstr>
      <vt:lpstr>MCTS Guide to Microsoft Windows 7 </vt:lpstr>
      <vt:lpstr>Objectives</vt:lpstr>
      <vt:lpstr>Disk Technology</vt:lpstr>
      <vt:lpstr>Internal Disk</vt:lpstr>
      <vt:lpstr>External Disk</vt:lpstr>
      <vt:lpstr>Virtual Hard Disk (VHD)</vt:lpstr>
      <vt:lpstr>Multiple Disks as One Logical Disk</vt:lpstr>
      <vt:lpstr>Partition Styles</vt:lpstr>
      <vt:lpstr>Master Boot Record (MBR)</vt:lpstr>
      <vt:lpstr>GUID Partition Table (GPT)</vt:lpstr>
      <vt:lpstr>Types of Disk Partitions</vt:lpstr>
      <vt:lpstr>Basic Disk Storage</vt:lpstr>
      <vt:lpstr>Basic Disk Storage (cont'd.)</vt:lpstr>
      <vt:lpstr>Basic Disk Storage (cont'd.)</vt:lpstr>
      <vt:lpstr>Dynamic Disk Storage</vt:lpstr>
      <vt:lpstr>Dynamic Disk Storage (cont'd.)</vt:lpstr>
      <vt:lpstr>Dynamic Disk Storage (cont'd.)</vt:lpstr>
      <vt:lpstr>Dynamic Disk Storage (cont'd.)</vt:lpstr>
      <vt:lpstr>Disk Management Tools</vt:lpstr>
      <vt:lpstr>Disk Management</vt:lpstr>
      <vt:lpstr>Disk Management Screen</vt:lpstr>
      <vt:lpstr>DiskPart</vt:lpstr>
      <vt:lpstr>DiskPart Command Line Window</vt:lpstr>
      <vt:lpstr>Disk Management Tasks</vt:lpstr>
      <vt:lpstr>Preparing Hard Disks</vt:lpstr>
      <vt:lpstr>Preparing Hard Disks (cont'd.)</vt:lpstr>
      <vt:lpstr>Disk Cleanup</vt:lpstr>
      <vt:lpstr>Local Disk Properites Dialog Box</vt:lpstr>
      <vt:lpstr>Disk Cleanup Dialog Box</vt:lpstr>
      <vt:lpstr>Disk Cleanup Dialog Box </vt:lpstr>
      <vt:lpstr>Checking Disk Health</vt:lpstr>
      <vt:lpstr>Checking Disk Health</vt:lpstr>
      <vt:lpstr>Defragmenting Disks</vt:lpstr>
      <vt:lpstr>Scheduling Defragmentation of Disks</vt:lpstr>
      <vt:lpstr>Moving Disks</vt:lpstr>
      <vt:lpstr>Moving Disks (cont'd.)</vt:lpstr>
      <vt:lpstr>Converting Disk Types</vt:lpstr>
      <vt:lpstr>Managing Fault Tolerance</vt:lpstr>
      <vt:lpstr>Partition and Volume Management</vt:lpstr>
      <vt:lpstr>Partition and Volume Management (cont'd.)</vt:lpstr>
      <vt:lpstr>Partition and Volume Management (cont'd.)</vt:lpstr>
      <vt:lpstr>Creating Partitions and Volumes</vt:lpstr>
      <vt:lpstr>Creating Partitions and Volumes (cont'd.)</vt:lpstr>
      <vt:lpstr>Creating Partitions and Volumes (cont'd.)</vt:lpstr>
      <vt:lpstr>Deleting Partitions and Volumes</vt:lpstr>
      <vt:lpstr>Extending Partitions and Volumes</vt:lpstr>
      <vt:lpstr>Extending Partitions and Volumes (cont'd.)</vt:lpstr>
      <vt:lpstr>Shrinking Partitions and Volumes</vt:lpstr>
      <vt:lpstr>Virtual Disk Management Tasks</vt:lpstr>
      <vt:lpstr>Creating VHDs</vt:lpstr>
      <vt:lpstr>Attaching VHDs</vt:lpstr>
      <vt:lpstr>Detaching VHDs</vt:lpstr>
      <vt:lpstr>Advanced VHD Management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950</cp:revision>
  <dcterms:created xsi:type="dcterms:W3CDTF">2002-09-27T23:29:22Z</dcterms:created>
  <dcterms:modified xsi:type="dcterms:W3CDTF">2014-01-01T15:20:07Z</dcterms:modified>
</cp:coreProperties>
</file>